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Work Sans Medium"/>
      <p:regular r:id="rId28"/>
      <p:bold r:id="rId29"/>
      <p:italic r:id="rId30"/>
      <p:boldItalic r:id="rId31"/>
    </p:embeddedFont>
    <p:embeddedFont>
      <p:font typeface="Work Sans Black"/>
      <p:bold r:id="rId32"/>
      <p:boldItalic r:id="rId33"/>
    </p:embeddedFont>
    <p:embeddedFont>
      <p:font typeface="Work Sans ExtraBold"/>
      <p:bold r:id="rId34"/>
      <p:boldItalic r:id="rId35"/>
    </p:embeddedFont>
    <p:embeddedFont>
      <p:font typeface="Work Sans Light"/>
      <p:regular r:id="rId36"/>
      <p:bold r:id="rId37"/>
      <p:italic r:id="rId38"/>
      <p:boldItalic r:id="rId39"/>
    </p:embeddedFont>
    <p:embeddedFont>
      <p:font typeface="Work Sans"/>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regular.fntdata"/><Relationship Id="rId20" Type="http://schemas.openxmlformats.org/officeDocument/2006/relationships/slide" Target="slides/slide15.xml"/><Relationship Id="rId42" Type="http://schemas.openxmlformats.org/officeDocument/2006/relationships/font" Target="fonts/WorkSans-italic.fntdata"/><Relationship Id="rId41" Type="http://schemas.openxmlformats.org/officeDocument/2006/relationships/font" Target="fonts/WorkSans-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WorkSans-boldItalic.fntdata"/><Relationship Id="rId24" Type="http://schemas.openxmlformats.org/officeDocument/2006/relationships/font" Target="fonts/Roboto-regular.fntdata"/><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47" Type="http://schemas.openxmlformats.org/officeDocument/2006/relationships/font" Target="fonts/OpenSans-boldItalic.fntdata"/><Relationship Id="rId28" Type="http://schemas.openxmlformats.org/officeDocument/2006/relationships/font" Target="fonts/WorkSansMedium-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Medium-boldItalic.fntdata"/><Relationship Id="rId30" Type="http://schemas.openxmlformats.org/officeDocument/2006/relationships/font" Target="fonts/WorkSansMedium-italic.fntdata"/><Relationship Id="rId11" Type="http://schemas.openxmlformats.org/officeDocument/2006/relationships/slide" Target="slides/slide6.xml"/><Relationship Id="rId33" Type="http://schemas.openxmlformats.org/officeDocument/2006/relationships/font" Target="fonts/WorkSansBlack-boldItalic.fntdata"/><Relationship Id="rId10" Type="http://schemas.openxmlformats.org/officeDocument/2006/relationships/slide" Target="slides/slide5.xml"/><Relationship Id="rId32" Type="http://schemas.openxmlformats.org/officeDocument/2006/relationships/font" Target="fonts/WorkSansBlack-bold.fntdata"/><Relationship Id="rId13" Type="http://schemas.openxmlformats.org/officeDocument/2006/relationships/slide" Target="slides/slide8.xml"/><Relationship Id="rId35" Type="http://schemas.openxmlformats.org/officeDocument/2006/relationships/font" Target="fonts/WorkSansExtraBold-boldItalic.fntdata"/><Relationship Id="rId12" Type="http://schemas.openxmlformats.org/officeDocument/2006/relationships/slide" Target="slides/slide7.xml"/><Relationship Id="rId34" Type="http://schemas.openxmlformats.org/officeDocument/2006/relationships/font" Target="fonts/WorkSansExtraBold-bold.fntdata"/><Relationship Id="rId15" Type="http://schemas.openxmlformats.org/officeDocument/2006/relationships/slide" Target="slides/slide10.xml"/><Relationship Id="rId37" Type="http://schemas.openxmlformats.org/officeDocument/2006/relationships/font" Target="fonts/WorkSansLight-bold.fntdata"/><Relationship Id="rId14" Type="http://schemas.openxmlformats.org/officeDocument/2006/relationships/slide" Target="slides/slide9.xml"/><Relationship Id="rId36" Type="http://schemas.openxmlformats.org/officeDocument/2006/relationships/font" Target="fonts/WorkSansLight-regular.fntdata"/><Relationship Id="rId17" Type="http://schemas.openxmlformats.org/officeDocument/2006/relationships/slide" Target="slides/slide12.xml"/><Relationship Id="rId39" Type="http://schemas.openxmlformats.org/officeDocument/2006/relationships/font" Target="fonts/WorkSansLight-boldItalic.fntdata"/><Relationship Id="rId16" Type="http://schemas.openxmlformats.org/officeDocument/2006/relationships/slide" Target="slides/slide11.xml"/><Relationship Id="rId38" Type="http://schemas.openxmlformats.org/officeDocument/2006/relationships/font" Target="fonts/WorkSans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4aaa7525b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4aaa7525b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357bf6c5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57bf6c5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aaa7525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aaa7525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aaa7525b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4aaa7525b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4aaa7525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4aaa7525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29fa2ef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29fa2ef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aaa7525b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aaa7525b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aaa7525b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aaa7525b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aaa7525b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4aaa7525b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aaa7525b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aaa7525b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4aaa7525b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4aaa7525b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aaa7525b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aaa7525b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aaa7525b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4aaa7525b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aaa7525b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aaa7525b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Figure">
  <p:cSld name="CUSTOM_4">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39323" l="29942" r="57581" t="-38612"/>
          <a:stretch/>
        </p:blipFill>
        <p:spPr>
          <a:xfrm rot="5400000">
            <a:off x="4000262" y="-16212"/>
            <a:ext cx="1143476" cy="9175950"/>
          </a:xfrm>
          <a:prstGeom prst="rect">
            <a:avLst/>
          </a:prstGeom>
          <a:noFill/>
          <a:ln>
            <a:noFill/>
          </a:ln>
        </p:spPr>
      </p:pic>
      <p:sp>
        <p:nvSpPr>
          <p:cNvPr id="87" name="Google Shape;87;p17"/>
          <p:cNvSpPr txBox="1"/>
          <p:nvPr>
            <p:ph type="title"/>
          </p:nvPr>
        </p:nvSpPr>
        <p:spPr>
          <a:xfrm>
            <a:off x="949500" y="241238"/>
            <a:ext cx="7835400" cy="50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pic>
        <p:nvPicPr>
          <p:cNvPr id="88" name="Google Shape;88;p17"/>
          <p:cNvPicPr preferRelativeResize="0"/>
          <p:nvPr/>
        </p:nvPicPr>
        <p:blipFill rotWithShape="1">
          <a:blip r:embed="rId3">
            <a:alphaModFix/>
          </a:blip>
          <a:srcRect b="0" l="0" r="0" t="0"/>
          <a:stretch/>
        </p:blipFill>
        <p:spPr>
          <a:xfrm>
            <a:off x="342925" y="271300"/>
            <a:ext cx="444175" cy="444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5" name="Google Shape;95;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6" name="Google Shape;9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9" name="Google Shape;9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3" name="Google Shape;10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6" name="Google Shape;106;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 name="Google Shape;10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Google Shape;11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2" name="Shape 112"/>
        <p:cNvGrpSpPr/>
        <p:nvPr/>
      </p:nvGrpSpPr>
      <p:grpSpPr>
        <a:xfrm>
          <a:off x="0" y="0"/>
          <a:ext cx="0" cy="0"/>
          <a:chOff x="0" y="0"/>
          <a:chExt cx="0" cy="0"/>
        </a:xfrm>
      </p:grpSpPr>
      <p:sp>
        <p:nvSpPr>
          <p:cNvPr id="113" name="Google Shape;113;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4" name="Google Shape;114;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5" name="Google Shape;1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 name="Shape 116"/>
        <p:cNvGrpSpPr/>
        <p:nvPr/>
      </p:nvGrpSpPr>
      <p:grpSpPr>
        <a:xfrm>
          <a:off x="0" y="0"/>
          <a:ext cx="0" cy="0"/>
          <a:chOff x="0" y="0"/>
          <a:chExt cx="0" cy="0"/>
        </a:xfrm>
      </p:grpSpPr>
      <p:sp>
        <p:nvSpPr>
          <p:cNvPr id="117" name="Google Shape;117;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8" name="Google Shape;11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2" name="Google Shape;122;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3" name="Google Shape;123;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27" name="Google Shape;12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sp>
        <p:nvSpPr>
          <p:cNvPr id="129" name="Google Shape;129;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0" name="Google Shape;130;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1" name="Google Shape;13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_1">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id="135" name="Google Shape;135;p30"/>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136" name="Google Shape;136;p30"/>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91" name="Google Shape;9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92" name="Google Shape;9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sac.schwabinstitutional.com/SI2/ASK/Content/secure/ask/servicing-accounts/maintaining-accounts/account-changes/intro-to-DO-and-account-maintenance-eAuth.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support.xyinvestmentsolutions.com/article/185-xyis-adv-and-disclosure-brochures" TargetMode="External"/><Relationship Id="rId4" Type="http://schemas.openxmlformats.org/officeDocument/2006/relationships/hyperlink" Target="https://na3.docusign.net/Member/PowerFormSigning.aspx?PowerFormId=406b46e7-0cff-42ec-87df-fa1d33791c0a&amp;env=na3&amp;acct=093468ca-426d-412b-aa75-66fb70040065&amp;v=2&amp;utm_campaign=XYPN%20Invest&amp;utm_source=hs_email&amp;utm_medium=email&amp;_hsenc=p2ANqtz--LnmjSIukXSkwDkqKYM8uoPvRsL80EAwIKyEBvQGcmVMKa9jv9oYpoQ4eSePw4wPmdXqO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hyperlink" Target="https://calendar.xyplanningnetwork.com/xypncalendar1/detail/1546/1744732800000?startms=174409200000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hyperlink" Target="https://support.xyinvestmentsolutions.com/article/224-model-due-diligence-k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April 9th, 2025</a:t>
            </a:r>
            <a:endParaRPr sz="3200"/>
          </a:p>
        </p:txBody>
      </p:sp>
      <p:pic>
        <p:nvPicPr>
          <p:cNvPr id="144" name="Google Shape;144;p31"/>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145" name="Google Shape;145;p31"/>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Outlook &amp; Opportunity</a:t>
            </a:r>
            <a:endParaRPr sz="2800"/>
          </a:p>
          <a:p>
            <a:pPr indent="0" lvl="0" marL="0" rtl="0" algn="l">
              <a:spcBef>
                <a:spcPts val="0"/>
              </a:spcBef>
              <a:spcAft>
                <a:spcPts val="0"/>
              </a:spcAft>
              <a:buNone/>
            </a:pPr>
            <a:r>
              <a:t/>
            </a:r>
            <a:endParaRPr b="1" sz="1600">
              <a:highlight>
                <a:schemeClr val="lt1"/>
              </a:highlight>
              <a:latin typeface="Open Sans"/>
              <a:ea typeface="Open Sans"/>
              <a:cs typeface="Open Sans"/>
              <a:sym typeface="Open Sans"/>
            </a:endParaRPr>
          </a:p>
        </p:txBody>
      </p:sp>
      <p:sp>
        <p:nvSpPr>
          <p:cNvPr id="202" name="Google Shape;202;p40"/>
          <p:cNvSpPr txBox="1"/>
          <p:nvPr/>
        </p:nvSpPr>
        <p:spPr>
          <a:xfrm>
            <a:off x="1857300" y="1607200"/>
            <a:ext cx="5429400" cy="18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Work Sans"/>
                <a:ea typeface="Work Sans"/>
                <a:cs typeface="Work Sans"/>
                <a:sym typeface="Work Sans"/>
              </a:rPr>
              <a:t>Outlook </a:t>
            </a:r>
            <a:r>
              <a:rPr lang="en">
                <a:solidFill>
                  <a:schemeClr val="dk2"/>
                </a:solidFill>
                <a:latin typeface="Work Sans"/>
                <a:ea typeface="Work Sans"/>
                <a:cs typeface="Work Sans"/>
                <a:sym typeface="Work Sans"/>
              </a:rPr>
              <a:t>- continued volatility from policy changes, inflation, trade imbalances, geopolitical risk. Interest Rate Uncertainty</a:t>
            </a:r>
            <a:endParaRPr>
              <a:solidFill>
                <a:schemeClr val="dk2"/>
              </a:solidFill>
              <a:latin typeface="Work Sans"/>
              <a:ea typeface="Work Sans"/>
              <a:cs typeface="Work Sans"/>
              <a:sym typeface="Work Sans"/>
            </a:endParaRPr>
          </a:p>
          <a:p>
            <a:pPr indent="0" lvl="0" marL="0" rtl="0" algn="l">
              <a:spcBef>
                <a:spcPts val="0"/>
              </a:spcBef>
              <a:spcAft>
                <a:spcPts val="0"/>
              </a:spcAft>
              <a:buNone/>
            </a:pPr>
            <a:r>
              <a:t/>
            </a:r>
            <a:endParaRPr>
              <a:solidFill>
                <a:schemeClr val="dk2"/>
              </a:solidFill>
              <a:latin typeface="Work Sans"/>
              <a:ea typeface="Work Sans"/>
              <a:cs typeface="Work Sans"/>
              <a:sym typeface="Work Sans"/>
            </a:endParaRPr>
          </a:p>
          <a:p>
            <a:pPr indent="0" lvl="0" marL="0" rtl="0" algn="l">
              <a:spcBef>
                <a:spcPts val="0"/>
              </a:spcBef>
              <a:spcAft>
                <a:spcPts val="0"/>
              </a:spcAft>
              <a:buNone/>
            </a:pPr>
            <a:r>
              <a:rPr b="1" lang="en">
                <a:solidFill>
                  <a:schemeClr val="dk2"/>
                </a:solidFill>
                <a:latin typeface="Work Sans"/>
                <a:ea typeface="Work Sans"/>
                <a:cs typeface="Work Sans"/>
                <a:sym typeface="Work Sans"/>
              </a:rPr>
              <a:t>Opportunity -</a:t>
            </a:r>
            <a:r>
              <a:rPr lang="en">
                <a:solidFill>
                  <a:schemeClr val="dk2"/>
                </a:solidFill>
                <a:latin typeface="Work Sans"/>
                <a:ea typeface="Work Sans"/>
                <a:cs typeface="Work Sans"/>
                <a:sym typeface="Work Sans"/>
              </a:rPr>
              <a:t> in areas with more certainty</a:t>
            </a:r>
            <a:endParaRPr>
              <a:solidFill>
                <a:schemeClr val="dk2"/>
              </a:solidFill>
              <a:latin typeface="Work Sans"/>
              <a:ea typeface="Work Sans"/>
              <a:cs typeface="Work Sans"/>
              <a:sym typeface="Work Sans"/>
            </a:endParaRPr>
          </a:p>
          <a:p>
            <a:pPr indent="0" lvl="0" marL="457200" rtl="0" algn="l">
              <a:spcBef>
                <a:spcPts val="0"/>
              </a:spcBef>
              <a:spcAft>
                <a:spcPts val="0"/>
              </a:spcAft>
              <a:buNone/>
            </a:pPr>
            <a:r>
              <a:rPr lang="en">
                <a:solidFill>
                  <a:schemeClr val="dk2"/>
                </a:solidFill>
                <a:latin typeface="Work Sans"/>
                <a:ea typeface="Work Sans"/>
                <a:cs typeface="Work Sans"/>
                <a:sym typeface="Work Sans"/>
              </a:rPr>
              <a:t>US Value (SMID, Buybacks, US Centric MOATs) </a:t>
            </a:r>
            <a:endParaRPr>
              <a:solidFill>
                <a:schemeClr val="dk2"/>
              </a:solidFill>
              <a:latin typeface="Work Sans"/>
              <a:ea typeface="Work Sans"/>
              <a:cs typeface="Work Sans"/>
              <a:sym typeface="Work Sans"/>
            </a:endParaRPr>
          </a:p>
          <a:p>
            <a:pPr indent="0" lvl="0" marL="457200" rtl="0" algn="l">
              <a:spcBef>
                <a:spcPts val="0"/>
              </a:spcBef>
              <a:spcAft>
                <a:spcPts val="0"/>
              </a:spcAft>
              <a:buNone/>
            </a:pPr>
            <a:r>
              <a:rPr lang="en">
                <a:solidFill>
                  <a:schemeClr val="dk2"/>
                </a:solidFill>
                <a:latin typeface="Work Sans"/>
                <a:ea typeface="Work Sans"/>
                <a:cs typeface="Work Sans"/>
                <a:sym typeface="Work Sans"/>
              </a:rPr>
              <a:t>US Fixed Income</a:t>
            </a:r>
            <a:endParaRPr>
              <a:solidFill>
                <a:schemeClr val="dk2"/>
              </a:solidFill>
              <a:latin typeface="Work Sans"/>
              <a:ea typeface="Work Sans"/>
              <a:cs typeface="Work Sans"/>
              <a:sym typeface="Work Sans"/>
            </a:endParaRPr>
          </a:p>
          <a:p>
            <a:pPr indent="0" lvl="0" marL="457200" rtl="0" algn="l">
              <a:spcBef>
                <a:spcPts val="0"/>
              </a:spcBef>
              <a:spcAft>
                <a:spcPts val="0"/>
              </a:spcAft>
              <a:buNone/>
            </a:pPr>
            <a:r>
              <a:t/>
            </a:r>
            <a:endParaRPr>
              <a:solidFill>
                <a:schemeClr val="dk2"/>
              </a:solidFill>
              <a:latin typeface="Work Sans"/>
              <a:ea typeface="Work Sans"/>
              <a:cs typeface="Work Sans"/>
              <a:sym typeface="Work Sans"/>
            </a:endParaRPr>
          </a:p>
          <a:p>
            <a:pPr indent="0" lvl="0" marL="457200" rtl="0" algn="l">
              <a:spcBef>
                <a:spcPts val="0"/>
              </a:spcBef>
              <a:spcAft>
                <a:spcPts val="0"/>
              </a:spcAft>
              <a:buNone/>
            </a:pPr>
            <a:r>
              <a:rPr lang="en">
                <a:solidFill>
                  <a:schemeClr val="dk2"/>
                </a:solidFill>
                <a:latin typeface="Work Sans"/>
                <a:ea typeface="Work Sans"/>
                <a:cs typeface="Work Sans"/>
                <a:sym typeface="Work Sans"/>
              </a:rPr>
              <a:t>If we have a credit event - then post spread adjustment (Credit Repricing) we may begin to look at High Yield FI </a:t>
            </a:r>
            <a:endParaRPr>
              <a:solidFill>
                <a:schemeClr val="dk2"/>
              </a:solidFill>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type="title"/>
          </p:nvPr>
        </p:nvSpPr>
        <p:spPr>
          <a:xfrm>
            <a:off x="1484475" y="1051500"/>
            <a:ext cx="6223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Next-Level Digital</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p:txBody>
      </p:sp>
      <p:cxnSp>
        <p:nvCxnSpPr>
          <p:cNvPr id="208" name="Google Shape;208;p41"/>
          <p:cNvCxnSpPr/>
          <p:nvPr/>
        </p:nvCxnSpPr>
        <p:spPr>
          <a:xfrm flipH="1" rot="10800000">
            <a:off x="1357525" y="16387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09" name="Google Shape;209;p41"/>
          <p:cNvSpPr txBox="1"/>
          <p:nvPr/>
        </p:nvSpPr>
        <p:spPr>
          <a:xfrm>
            <a:off x="1357525" y="1732275"/>
            <a:ext cx="6654900" cy="2493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500">
                <a:solidFill>
                  <a:srgbClr val="111111"/>
                </a:solidFill>
              </a:rPr>
              <a:t>We will be leaning into Schwab’s digital tools in the coming months. These include e-Authorization and Digital Onboarding. More updates coming soon!</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a:p>
            <a:pPr indent="0" lvl="0" marL="0" rtl="0" algn="l">
              <a:lnSpc>
                <a:spcPct val="100000"/>
              </a:lnSpc>
              <a:spcBef>
                <a:spcPts val="0"/>
              </a:spcBef>
              <a:spcAft>
                <a:spcPts val="0"/>
              </a:spcAft>
              <a:buNone/>
            </a:pPr>
            <a:r>
              <a:rPr b="1" lang="en" sz="1500">
                <a:solidFill>
                  <a:srgbClr val="111111"/>
                </a:solidFill>
              </a:rPr>
              <a:t>Here are </a:t>
            </a:r>
            <a:r>
              <a:rPr b="1" lang="en" sz="1500">
                <a:solidFill>
                  <a:srgbClr val="111111"/>
                </a:solidFill>
              </a:rPr>
              <a:t>a just a few of the benefits of Schwab’s Digital Tools: </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Reducing Manual Entry </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Reducing NIGO’s</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Faster processing time</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Enhanced security (clients complete these workflows in-app)</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2"/>
          <p:cNvSpPr txBox="1"/>
          <p:nvPr>
            <p:ph type="title"/>
          </p:nvPr>
        </p:nvSpPr>
        <p:spPr>
          <a:xfrm>
            <a:off x="1484475" y="1051500"/>
            <a:ext cx="6223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Get ready for digital workflows:</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p:txBody>
      </p:sp>
      <p:cxnSp>
        <p:nvCxnSpPr>
          <p:cNvPr id="215" name="Google Shape;215;p42"/>
          <p:cNvCxnSpPr/>
          <p:nvPr/>
        </p:nvCxnSpPr>
        <p:spPr>
          <a:xfrm flipH="1" rot="10800000">
            <a:off x="1357525" y="16387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16" name="Google Shape;216;p42"/>
          <p:cNvSpPr txBox="1"/>
          <p:nvPr/>
        </p:nvSpPr>
        <p:spPr>
          <a:xfrm>
            <a:off x="1244550" y="1705025"/>
            <a:ext cx="6654900" cy="272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500">
                <a:solidFill>
                  <a:srgbClr val="111111"/>
                </a:solidFill>
              </a:rPr>
              <a:t>The most important thing YOU can do to get ready for digital workflows is to make sure your clients have access to Schwab Alliance. </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In Schwab, click on the accounts tab, then click on your firm name in the left-hand menu to ensure you’re viewing ALL accounts</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In the top-right of the table, click on columns and make sure “web access” is selected.</a:t>
            </a:r>
            <a:endParaRPr b="1" sz="1500">
              <a:solidFill>
                <a:srgbClr val="111111"/>
              </a:solidFill>
            </a:endParaRPr>
          </a:p>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Review any clients that are marked “No” </a:t>
            </a:r>
            <a:endParaRPr b="1" sz="1500">
              <a:solidFill>
                <a:srgbClr val="111111"/>
              </a:solidFill>
            </a:endParaRPr>
          </a:p>
          <a:p>
            <a:pPr indent="0" lvl="0" marL="457200" rtl="0" algn="l">
              <a:lnSpc>
                <a:spcPct val="100000"/>
              </a:lnSpc>
              <a:spcBef>
                <a:spcPts val="0"/>
              </a:spcBef>
              <a:spcAft>
                <a:spcPts val="0"/>
              </a:spcAft>
              <a:buNone/>
            </a:pPr>
            <a:r>
              <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3"/>
          <p:cNvSpPr txBox="1"/>
          <p:nvPr>
            <p:ph type="title"/>
          </p:nvPr>
        </p:nvSpPr>
        <p:spPr>
          <a:xfrm>
            <a:off x="1484475" y="1051500"/>
            <a:ext cx="6223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Get ready for digital workflows:</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p:txBody>
      </p:sp>
      <p:cxnSp>
        <p:nvCxnSpPr>
          <p:cNvPr id="222" name="Google Shape;222;p43"/>
          <p:cNvCxnSpPr/>
          <p:nvPr/>
        </p:nvCxnSpPr>
        <p:spPr>
          <a:xfrm flipH="1" rot="10800000">
            <a:off x="1357525" y="16387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23" name="Google Shape;223;p43"/>
          <p:cNvSpPr txBox="1"/>
          <p:nvPr/>
        </p:nvSpPr>
        <p:spPr>
          <a:xfrm>
            <a:off x="1244550" y="1705025"/>
            <a:ext cx="6654900" cy="1569900"/>
          </a:xfrm>
          <a:prstGeom prst="rect">
            <a:avLst/>
          </a:prstGeom>
          <a:noFill/>
          <a:ln>
            <a:noFill/>
          </a:ln>
        </p:spPr>
        <p:txBody>
          <a:bodyPr anchorCtr="0" anchor="t" bIns="91425" lIns="91425" spcFirstLastPara="1" rIns="91425" wrap="square" tIns="91425">
            <a:spAutoFit/>
          </a:bodyPr>
          <a:lstStyle/>
          <a:p>
            <a:pPr indent="-323850" lvl="0" marL="457200" rtl="0" algn="l">
              <a:lnSpc>
                <a:spcPct val="100000"/>
              </a:lnSpc>
              <a:spcBef>
                <a:spcPts val="0"/>
              </a:spcBef>
              <a:spcAft>
                <a:spcPts val="0"/>
              </a:spcAft>
              <a:buClr>
                <a:srgbClr val="111111"/>
              </a:buClr>
              <a:buSzPts val="1500"/>
              <a:buChar char="➢"/>
            </a:pPr>
            <a:r>
              <a:rPr b="1" lang="en" sz="1500">
                <a:solidFill>
                  <a:srgbClr val="111111"/>
                </a:solidFill>
              </a:rPr>
              <a:t>Learn more here! </a:t>
            </a:r>
            <a:r>
              <a:rPr b="1" lang="en" sz="1500" u="sng">
                <a:solidFill>
                  <a:schemeClr val="hlink"/>
                </a:solidFill>
                <a:hlinkClick r:id="rId3"/>
              </a:rPr>
              <a:t>https://sac.schwabinstitutional.com/SI2/ASK/Content/secure/ask/servicing-accounts/maintaining-accounts/account-changes/intro-to-DO-and-account-maintenance-eAuth.html</a:t>
            </a:r>
            <a:endParaRPr b="1" sz="1500">
              <a:solidFill>
                <a:srgbClr val="111111"/>
              </a:solidFill>
            </a:endParaRPr>
          </a:p>
          <a:p>
            <a:pPr indent="0" lvl="0" marL="457200" rtl="0" algn="l">
              <a:lnSpc>
                <a:spcPct val="100000"/>
              </a:lnSpc>
              <a:spcBef>
                <a:spcPts val="0"/>
              </a:spcBef>
              <a:spcAft>
                <a:spcPts val="0"/>
              </a:spcAft>
              <a:buNone/>
            </a:pPr>
            <a:r>
              <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4"/>
          <p:cNvSpPr txBox="1"/>
          <p:nvPr>
            <p:ph type="title"/>
          </p:nvPr>
        </p:nvSpPr>
        <p:spPr>
          <a:xfrm>
            <a:off x="1330275" y="969675"/>
            <a:ext cx="6712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ADV Delivery Reminder: Deliver updated disclosures to clients by 4/30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0" rtl="0" algn="l">
              <a:spcBef>
                <a:spcPts val="0"/>
              </a:spcBef>
              <a:spcAft>
                <a:spcPts val="0"/>
              </a:spcAft>
              <a:buClr>
                <a:schemeClr val="dk1"/>
              </a:buClr>
              <a:buSzPct val="39285"/>
              <a:buFont typeface="Arial"/>
              <a:buNone/>
            </a:pPr>
            <a:r>
              <a:t/>
            </a:r>
            <a:endParaRPr sz="2800"/>
          </a:p>
        </p:txBody>
      </p:sp>
      <p:cxnSp>
        <p:nvCxnSpPr>
          <p:cNvPr id="229" name="Google Shape;229;p4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30" name="Google Shape;230;p44"/>
          <p:cNvSpPr txBox="1"/>
          <p:nvPr/>
        </p:nvSpPr>
        <p:spPr>
          <a:xfrm>
            <a:off x="1484475" y="2152575"/>
            <a:ext cx="6223500" cy="1108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500" u="sng">
                <a:solidFill>
                  <a:schemeClr val="hlink"/>
                </a:solidFill>
                <a:hlinkClick r:id="rId3"/>
              </a:rPr>
              <a:t>See our updated disclosures here</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a:p>
            <a:pPr indent="0" lvl="0" marL="0" rtl="0" algn="l">
              <a:lnSpc>
                <a:spcPct val="100000"/>
              </a:lnSpc>
              <a:spcBef>
                <a:spcPts val="0"/>
              </a:spcBef>
              <a:spcAft>
                <a:spcPts val="0"/>
              </a:spcAft>
              <a:buNone/>
            </a:pPr>
            <a:r>
              <a:rPr b="1" lang="en" sz="1500" u="sng">
                <a:solidFill>
                  <a:schemeClr val="hlink"/>
                </a:solidFill>
                <a:hlinkClick r:id="rId4"/>
              </a:rPr>
              <a:t>Sign the attestation here </a:t>
            </a:r>
            <a:endParaRPr b="1" sz="1500">
              <a:solidFill>
                <a:srgbClr val="111111"/>
              </a:solidFill>
            </a:endParaRPr>
          </a:p>
          <a:p>
            <a:pPr indent="0" lvl="0" marL="0" rtl="0" algn="l">
              <a:lnSpc>
                <a:spcPct val="100000"/>
              </a:lnSpc>
              <a:spcBef>
                <a:spcPts val="0"/>
              </a:spcBef>
              <a:spcAft>
                <a:spcPts val="0"/>
              </a:spcAft>
              <a:buNone/>
            </a:pPr>
            <a:r>
              <a:t/>
            </a:r>
            <a:endParaRPr b="1" sz="1500">
              <a:solidFill>
                <a:srgbClr val="11111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5"/>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Growth Award Winner</a:t>
            </a:r>
            <a:endParaRPr sz="3130"/>
          </a:p>
        </p:txBody>
      </p:sp>
      <p:cxnSp>
        <p:nvCxnSpPr>
          <p:cNvPr id="236" name="Google Shape;236;p4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37" name="Google Shape;237;p45"/>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Our growth award winner is Jon Butler, </a:t>
            </a:r>
            <a:r>
              <a:rPr lang="en" sz="1050">
                <a:solidFill>
                  <a:srgbClr val="474747"/>
                </a:solidFill>
                <a:highlight>
                  <a:srgbClr val="FFFFFF"/>
                </a:highlight>
                <a:latin typeface="Roboto"/>
                <a:ea typeface="Roboto"/>
                <a:cs typeface="Roboto"/>
                <a:sym typeface="Roboto"/>
              </a:rPr>
              <a:t>CFP®</a:t>
            </a:r>
            <a:r>
              <a:rPr lang="en" sz="1300">
                <a:latin typeface="Open Sans"/>
                <a:ea typeface="Open Sans"/>
                <a:cs typeface="Open Sans"/>
                <a:sym typeface="Open Sans"/>
              </a:rPr>
              <a:t> of Opulence Planning in Montana.</a:t>
            </a:r>
            <a:r>
              <a:rPr lang="en" sz="1300">
                <a:solidFill>
                  <a:schemeClr val="dk1"/>
                </a:solidFill>
                <a:latin typeface="Open Sans"/>
                <a:ea typeface="Open Sans"/>
                <a:cs typeface="Open Sans"/>
                <a:sym typeface="Open Sans"/>
              </a:rPr>
              <a:t> Jon</a:t>
            </a:r>
            <a:r>
              <a:rPr lang="en" sz="1300">
                <a:latin typeface="Open Sans"/>
                <a:ea typeface="Open Sans"/>
                <a:cs typeface="Open Sans"/>
                <a:sym typeface="Open Sans"/>
              </a:rPr>
              <a:t> had the highest Net New Assets in March. Congrats!</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38" name="Google Shape;238;p45" title="Opulence Logo.png"/>
          <p:cNvPicPr preferRelativeResize="0"/>
          <p:nvPr/>
        </p:nvPicPr>
        <p:blipFill>
          <a:blip r:embed="rId3">
            <a:alphaModFix/>
          </a:blip>
          <a:stretch>
            <a:fillRect/>
          </a:stretch>
        </p:blipFill>
        <p:spPr>
          <a:xfrm>
            <a:off x="4852725" y="2848501"/>
            <a:ext cx="2949023" cy="1378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6"/>
          <p:cNvSpPr/>
          <p:nvPr/>
        </p:nvSpPr>
        <p:spPr>
          <a:xfrm>
            <a:off x="552735" y="10534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44" name="Google Shape;244;p46"/>
          <p:cNvSpPr txBox="1"/>
          <p:nvPr/>
        </p:nvSpPr>
        <p:spPr>
          <a:xfrm>
            <a:off x="726263" y="11606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245" name="Google Shape;245;p46"/>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246" name="Google Shape;246;p46"/>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247" name="Google Shape;247;p46"/>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248" name="Google Shape;248;p46"/>
          <p:cNvSpPr/>
          <p:nvPr/>
        </p:nvSpPr>
        <p:spPr>
          <a:xfrm>
            <a:off x="552735" y="28091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49" name="Google Shape;249;p46"/>
          <p:cNvSpPr txBox="1"/>
          <p:nvPr/>
        </p:nvSpPr>
        <p:spPr>
          <a:xfrm>
            <a:off x="726263" y="29163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250" name="Google Shape;250;p46"/>
          <p:cNvSpPr txBox="1"/>
          <p:nvPr/>
        </p:nvSpPr>
        <p:spPr>
          <a:xfrm>
            <a:off x="1181825" y="924425"/>
            <a:ext cx="62019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Quarterly Market Review with Mario Nardone</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a:ea typeface="Work Sans"/>
                <a:cs typeface="Work Sans"/>
                <a:sym typeface="Work Sans"/>
              </a:rPr>
              <a:t>April 15th, 2025 | 9 AM Pacific / 12 PM Eastern (</a:t>
            </a:r>
            <a:r>
              <a:rPr lang="en" u="sng">
                <a:solidFill>
                  <a:schemeClr val="hlink"/>
                </a:solidFill>
                <a:latin typeface="Work Sans"/>
                <a:ea typeface="Work Sans"/>
                <a:cs typeface="Work Sans"/>
                <a:sym typeface="Work Sans"/>
                <a:hlinkClick r:id="rId5"/>
              </a:rPr>
              <a:t>Register HERE</a:t>
            </a:r>
            <a:r>
              <a:rPr lang="en">
                <a:solidFill>
                  <a:srgbClr val="333333"/>
                </a:solidFill>
                <a:latin typeface="Work Sans"/>
                <a:ea typeface="Work Sans"/>
                <a:cs typeface="Work Sans"/>
                <a:sym typeface="Work Sans"/>
              </a:rPr>
              <a:t>)</a:t>
            </a:r>
            <a:endParaRPr>
              <a:solidFill>
                <a:schemeClr val="dk1"/>
              </a:solidFill>
            </a:endParaRPr>
          </a:p>
          <a:p>
            <a:pPr indent="0" lvl="0" marL="0" rtl="0" algn="l">
              <a:lnSpc>
                <a:spcPct val="115000"/>
              </a:lnSpc>
              <a:spcBef>
                <a:spcPts val="0"/>
              </a:spcBef>
              <a:spcAft>
                <a:spcPts val="0"/>
              </a:spcAft>
              <a:buNone/>
            </a:pPr>
            <a:r>
              <a:t/>
            </a:r>
            <a:endParaRPr>
              <a:solidFill>
                <a:srgbClr val="333333"/>
              </a:solidFill>
              <a:latin typeface="Work Sans"/>
              <a:ea typeface="Work Sans"/>
              <a:cs typeface="Work Sans"/>
              <a:sym typeface="Work Sans"/>
            </a:endParaRPr>
          </a:p>
        </p:txBody>
      </p:sp>
      <p:sp>
        <p:nvSpPr>
          <p:cNvPr id="251" name="Google Shape;251;p46"/>
          <p:cNvSpPr txBox="1"/>
          <p:nvPr/>
        </p:nvSpPr>
        <p:spPr>
          <a:xfrm>
            <a:off x="1181850" y="2680125"/>
            <a:ext cx="56610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XYPN Retreat</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April 29th-May 1st</a:t>
            </a:r>
            <a:endParaRPr/>
          </a:p>
        </p:txBody>
      </p:sp>
      <p:sp>
        <p:nvSpPr>
          <p:cNvPr id="252" name="Google Shape;252;p46"/>
          <p:cNvSpPr/>
          <p:nvPr/>
        </p:nvSpPr>
        <p:spPr>
          <a:xfrm>
            <a:off x="552735" y="18985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53" name="Google Shape;253;p46"/>
          <p:cNvSpPr txBox="1"/>
          <p:nvPr/>
        </p:nvSpPr>
        <p:spPr>
          <a:xfrm>
            <a:off x="726263" y="200582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254" name="Google Shape;254;p46"/>
          <p:cNvSpPr txBox="1"/>
          <p:nvPr/>
        </p:nvSpPr>
        <p:spPr>
          <a:xfrm>
            <a:off x="1181825" y="1769575"/>
            <a:ext cx="55338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Good Friday - Markets Closed /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April 18th, 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260" name="Google Shape;260;p47"/>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61" name="Google Shape;261;p47"/>
          <p:cNvSpPr txBox="1"/>
          <p:nvPr/>
        </p:nvSpPr>
        <p:spPr>
          <a:xfrm>
            <a:off x="1366625" y="2234300"/>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Reach our team via email: support@xyinvestmentsolutions.com</a:t>
            </a:r>
            <a:endParaRPr sz="1300">
              <a:latin typeface="Open Sans"/>
              <a:ea typeface="Open Sans"/>
              <a:cs typeface="Open Sans"/>
              <a:sym typeface="Open Sans"/>
            </a:endParaRPr>
          </a:p>
        </p:txBody>
      </p:sp>
      <p:pic>
        <p:nvPicPr>
          <p:cNvPr id="262" name="Google Shape;262;p47"/>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68" name="Google Shape;268;p48"/>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69" name="Google Shape;269;p48"/>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ph type="title"/>
          </p:nvPr>
        </p:nvSpPr>
        <p:spPr>
          <a:xfrm>
            <a:off x="1193100" y="969725"/>
            <a:ext cx="67578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Market Update with Andrew Almeida</a:t>
            </a:r>
            <a:endParaRPr sz="2800"/>
          </a:p>
        </p:txBody>
      </p:sp>
      <p:sp>
        <p:nvSpPr>
          <p:cNvPr id="151" name="Google Shape;151;p32"/>
          <p:cNvSpPr txBox="1"/>
          <p:nvPr/>
        </p:nvSpPr>
        <p:spPr>
          <a:xfrm>
            <a:off x="1866900" y="1809750"/>
            <a:ext cx="5572200" cy="2085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Work Sans"/>
              <a:buChar char="➔"/>
            </a:pPr>
            <a:r>
              <a:rPr lang="en" sz="1600">
                <a:solidFill>
                  <a:schemeClr val="dk2"/>
                </a:solidFill>
                <a:latin typeface="Work Sans"/>
                <a:ea typeface="Work Sans"/>
                <a:cs typeface="Work Sans"/>
                <a:sym typeface="Work Sans"/>
              </a:rPr>
              <a:t>Review Model Changes</a:t>
            </a:r>
            <a:endParaRPr sz="1600">
              <a:solidFill>
                <a:schemeClr val="dk2"/>
              </a:solidFill>
              <a:latin typeface="Work Sans"/>
              <a:ea typeface="Work Sans"/>
              <a:cs typeface="Work Sans"/>
              <a:sym typeface="Work Sans"/>
            </a:endParaRPr>
          </a:p>
          <a:p>
            <a:pPr indent="-330200" lvl="0" marL="457200" rtl="0" algn="l">
              <a:spcBef>
                <a:spcPts val="0"/>
              </a:spcBef>
              <a:spcAft>
                <a:spcPts val="0"/>
              </a:spcAft>
              <a:buClr>
                <a:schemeClr val="dk2"/>
              </a:buClr>
              <a:buSzPts val="1600"/>
              <a:buFont typeface="Work Sans"/>
              <a:buChar char="➔"/>
            </a:pPr>
            <a:r>
              <a:rPr lang="en" sz="1600">
                <a:solidFill>
                  <a:schemeClr val="dk2"/>
                </a:solidFill>
                <a:latin typeface="Work Sans"/>
                <a:ea typeface="Work Sans"/>
                <a:cs typeface="Work Sans"/>
                <a:sym typeface="Work Sans"/>
              </a:rPr>
              <a:t>Performance of Indices</a:t>
            </a:r>
            <a:endParaRPr sz="1600">
              <a:solidFill>
                <a:schemeClr val="dk2"/>
              </a:solidFill>
              <a:latin typeface="Work Sans"/>
              <a:ea typeface="Work Sans"/>
              <a:cs typeface="Work Sans"/>
              <a:sym typeface="Work Sans"/>
            </a:endParaRPr>
          </a:p>
          <a:p>
            <a:pPr indent="-330200" lvl="0" marL="457200" rtl="0" algn="l">
              <a:spcBef>
                <a:spcPts val="0"/>
              </a:spcBef>
              <a:spcAft>
                <a:spcPts val="0"/>
              </a:spcAft>
              <a:buClr>
                <a:schemeClr val="dk2"/>
              </a:buClr>
              <a:buSzPts val="1600"/>
              <a:buFont typeface="Work Sans"/>
              <a:buChar char="➔"/>
            </a:pPr>
            <a:r>
              <a:rPr lang="en" sz="1600">
                <a:solidFill>
                  <a:schemeClr val="dk2"/>
                </a:solidFill>
                <a:latin typeface="Work Sans"/>
                <a:ea typeface="Work Sans"/>
                <a:cs typeface="Work Sans"/>
                <a:sym typeface="Work Sans"/>
              </a:rPr>
              <a:t>Equity Market Review</a:t>
            </a:r>
            <a:endParaRPr sz="1600">
              <a:solidFill>
                <a:schemeClr val="dk2"/>
              </a:solidFill>
              <a:latin typeface="Work Sans"/>
              <a:ea typeface="Work Sans"/>
              <a:cs typeface="Work Sans"/>
              <a:sym typeface="Work Sans"/>
            </a:endParaRPr>
          </a:p>
          <a:p>
            <a:pPr indent="-330200" lvl="0" marL="457200" rtl="0" algn="l">
              <a:spcBef>
                <a:spcPts val="0"/>
              </a:spcBef>
              <a:spcAft>
                <a:spcPts val="0"/>
              </a:spcAft>
              <a:buClr>
                <a:schemeClr val="dk2"/>
              </a:buClr>
              <a:buSzPts val="1600"/>
              <a:buFont typeface="Work Sans"/>
              <a:buChar char="➔"/>
            </a:pPr>
            <a:r>
              <a:rPr lang="en" sz="1600">
                <a:solidFill>
                  <a:schemeClr val="dk2"/>
                </a:solidFill>
                <a:latin typeface="Work Sans"/>
                <a:ea typeface="Work Sans"/>
                <a:cs typeface="Work Sans"/>
                <a:sym typeface="Work Sans"/>
              </a:rPr>
              <a:t>Fixed Income Market Review</a:t>
            </a:r>
            <a:endParaRPr sz="1600">
              <a:solidFill>
                <a:schemeClr val="dk2"/>
              </a:solidFill>
              <a:latin typeface="Work Sans"/>
              <a:ea typeface="Work Sans"/>
              <a:cs typeface="Work Sans"/>
              <a:sym typeface="Work Sans"/>
            </a:endParaRPr>
          </a:p>
          <a:p>
            <a:pPr indent="-330200" lvl="0" marL="457200" rtl="0" algn="l">
              <a:spcBef>
                <a:spcPts val="0"/>
              </a:spcBef>
              <a:spcAft>
                <a:spcPts val="0"/>
              </a:spcAft>
              <a:buClr>
                <a:schemeClr val="dk2"/>
              </a:buClr>
              <a:buSzPts val="1600"/>
              <a:buFont typeface="Work Sans"/>
              <a:buChar char="➔"/>
            </a:pPr>
            <a:r>
              <a:rPr lang="en" sz="1600">
                <a:solidFill>
                  <a:schemeClr val="dk2"/>
                </a:solidFill>
                <a:latin typeface="Work Sans"/>
                <a:ea typeface="Work Sans"/>
                <a:cs typeface="Work Sans"/>
                <a:sym typeface="Work Sans"/>
              </a:rPr>
              <a:t>Outlook &amp; Opportunity</a:t>
            </a:r>
            <a:endParaRPr sz="1600">
              <a:solidFill>
                <a:schemeClr val="dk2"/>
              </a:solidFill>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3"/>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Indices</a:t>
            </a:r>
            <a:endParaRPr sz="2800"/>
          </a:p>
        </p:txBody>
      </p:sp>
      <p:pic>
        <p:nvPicPr>
          <p:cNvPr id="157" name="Google Shape;157;p33"/>
          <p:cNvPicPr preferRelativeResize="0"/>
          <p:nvPr/>
        </p:nvPicPr>
        <p:blipFill>
          <a:blip r:embed="rId3">
            <a:alphaModFix/>
          </a:blip>
          <a:stretch>
            <a:fillRect/>
          </a:stretch>
        </p:blipFill>
        <p:spPr>
          <a:xfrm>
            <a:off x="1460250" y="1729575"/>
            <a:ext cx="6223498" cy="20876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4"/>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Recap Model Updates</a:t>
            </a:r>
            <a:endParaRPr sz="2800"/>
          </a:p>
        </p:txBody>
      </p:sp>
      <p:sp>
        <p:nvSpPr>
          <p:cNvPr id="163" name="Google Shape;163;p34"/>
          <p:cNvSpPr txBox="1"/>
          <p:nvPr/>
        </p:nvSpPr>
        <p:spPr>
          <a:xfrm>
            <a:off x="2012250" y="2110400"/>
            <a:ext cx="5644200" cy="17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Work Sans"/>
                <a:ea typeface="Work Sans"/>
                <a:cs typeface="Work Sans"/>
                <a:sym typeface="Work Sans"/>
              </a:rPr>
              <a:t>Increase US exposure to 60% across all models</a:t>
            </a:r>
            <a:endParaRPr>
              <a:solidFill>
                <a:schemeClr val="dk2"/>
              </a:solidFill>
              <a:latin typeface="Work Sans"/>
              <a:ea typeface="Work Sans"/>
              <a:cs typeface="Work Sans"/>
              <a:sym typeface="Work Sans"/>
            </a:endParaRPr>
          </a:p>
          <a:p>
            <a:pPr indent="0" lvl="0" marL="0" rtl="0" algn="l">
              <a:spcBef>
                <a:spcPts val="0"/>
              </a:spcBef>
              <a:spcAft>
                <a:spcPts val="0"/>
              </a:spcAft>
              <a:buNone/>
            </a:pPr>
            <a:r>
              <a:t/>
            </a:r>
            <a:endParaRPr>
              <a:solidFill>
                <a:schemeClr val="dk2"/>
              </a:solidFill>
              <a:latin typeface="Work Sans"/>
              <a:ea typeface="Work Sans"/>
              <a:cs typeface="Work Sans"/>
              <a:sym typeface="Work Sans"/>
            </a:endParaRPr>
          </a:p>
          <a:p>
            <a:pPr indent="0" lvl="0" marL="0" rtl="0" algn="l">
              <a:spcBef>
                <a:spcPts val="0"/>
              </a:spcBef>
              <a:spcAft>
                <a:spcPts val="0"/>
              </a:spcAft>
              <a:buNone/>
            </a:pPr>
            <a:r>
              <a:rPr lang="en">
                <a:solidFill>
                  <a:schemeClr val="dk2"/>
                </a:solidFill>
                <a:latin typeface="Work Sans"/>
                <a:ea typeface="Work Sans"/>
                <a:cs typeface="Work Sans"/>
                <a:sym typeface="Work Sans"/>
              </a:rPr>
              <a:t>Reduce International exposure to 40%</a:t>
            </a:r>
            <a:endParaRPr>
              <a:solidFill>
                <a:schemeClr val="dk2"/>
              </a:solidFill>
              <a:latin typeface="Work Sans"/>
              <a:ea typeface="Work Sans"/>
              <a:cs typeface="Work Sans"/>
              <a:sym typeface="Work Sans"/>
            </a:endParaRPr>
          </a:p>
          <a:p>
            <a:pPr indent="0" lvl="0" marL="0" rtl="0" algn="l">
              <a:spcBef>
                <a:spcPts val="0"/>
              </a:spcBef>
              <a:spcAft>
                <a:spcPts val="0"/>
              </a:spcAft>
              <a:buNone/>
            </a:pPr>
            <a:r>
              <a:t/>
            </a:r>
            <a:endParaRPr>
              <a:solidFill>
                <a:schemeClr val="dk2"/>
              </a:solidFill>
              <a:latin typeface="Work Sans"/>
              <a:ea typeface="Work Sans"/>
              <a:cs typeface="Work Sans"/>
              <a:sym typeface="Work Sans"/>
            </a:endParaRPr>
          </a:p>
          <a:p>
            <a:pPr indent="0" lvl="0" marL="0" rtl="0" algn="l">
              <a:spcBef>
                <a:spcPts val="0"/>
              </a:spcBef>
              <a:spcAft>
                <a:spcPts val="0"/>
              </a:spcAft>
              <a:buNone/>
            </a:pPr>
            <a:r>
              <a:rPr lang="en">
                <a:solidFill>
                  <a:schemeClr val="dk2"/>
                </a:solidFill>
                <a:latin typeface="Work Sans"/>
                <a:ea typeface="Work Sans"/>
                <a:cs typeface="Work Sans"/>
                <a:sym typeface="Work Sans"/>
              </a:rPr>
              <a:t>“Core”, “DFA”, “Cause” all include 5% Global RE as part of 40% International </a:t>
            </a:r>
            <a:endParaRPr>
              <a:solidFill>
                <a:schemeClr val="dk2"/>
              </a:solidFill>
              <a:latin typeface="Work Sans"/>
              <a:ea typeface="Work Sans"/>
              <a:cs typeface="Work Sans"/>
              <a:sym typeface="Work Sans"/>
            </a:endParaRPr>
          </a:p>
          <a:p>
            <a:pPr indent="0" lvl="0" marL="0" rtl="0" algn="l">
              <a:spcBef>
                <a:spcPts val="0"/>
              </a:spcBef>
              <a:spcAft>
                <a:spcPts val="0"/>
              </a:spcAft>
              <a:buNone/>
            </a:pPr>
            <a:r>
              <a:t/>
            </a:r>
            <a:endParaRPr>
              <a:solidFill>
                <a:schemeClr val="dk2"/>
              </a:solidFill>
              <a:latin typeface="Work Sans"/>
              <a:ea typeface="Work Sans"/>
              <a:cs typeface="Work Sans"/>
              <a:sym typeface="Work Sans"/>
            </a:endParaRPr>
          </a:p>
          <a:p>
            <a:pPr indent="0" lvl="0" marL="0" rtl="0" algn="l">
              <a:spcBef>
                <a:spcPts val="0"/>
              </a:spcBef>
              <a:spcAft>
                <a:spcPts val="0"/>
              </a:spcAft>
              <a:buNone/>
            </a:pPr>
            <a:r>
              <a:rPr lang="en" u="sng">
                <a:solidFill>
                  <a:schemeClr val="hlink"/>
                </a:solidFill>
                <a:latin typeface="Work Sans"/>
                <a:ea typeface="Work Sans"/>
                <a:cs typeface="Work Sans"/>
                <a:sym typeface="Work Sans"/>
                <a:hlinkClick r:id="rId3"/>
              </a:rPr>
              <a:t>https://support.xyinvestmentsolutions.com/article/224-model-due-diligence-kit</a:t>
            </a:r>
            <a:endParaRPr>
              <a:solidFill>
                <a:schemeClr val="dk2"/>
              </a:solidFill>
              <a:latin typeface="Work Sans"/>
              <a:ea typeface="Work Sans"/>
              <a:cs typeface="Work Sans"/>
              <a:sym typeface="Work Sans"/>
            </a:endParaRPr>
          </a:p>
        </p:txBody>
      </p:sp>
      <p:sp>
        <p:nvSpPr>
          <p:cNvPr id="164" name="Google Shape;164;p34"/>
          <p:cNvSpPr txBox="1"/>
          <p:nvPr/>
        </p:nvSpPr>
        <p:spPr>
          <a:xfrm>
            <a:off x="1484475" y="1678950"/>
            <a:ext cx="6223500" cy="892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333333"/>
              </a:buClr>
              <a:buSzPts val="1600"/>
              <a:buFont typeface="Work Sans"/>
              <a:buChar char="➔"/>
            </a:pPr>
            <a:r>
              <a:rPr b="1" lang="en" sz="1600">
                <a:solidFill>
                  <a:srgbClr val="333333"/>
                </a:solidFill>
                <a:highlight>
                  <a:schemeClr val="lt1"/>
                </a:highlight>
                <a:latin typeface="Work Sans"/>
                <a:ea typeface="Work Sans"/>
                <a:cs typeface="Work Sans"/>
                <a:sym typeface="Work Sans"/>
              </a:rPr>
              <a:t>EQUITY</a:t>
            </a:r>
            <a:endParaRPr b="1" sz="1600">
              <a:solidFill>
                <a:srgbClr val="333333"/>
              </a:solidFill>
              <a:highlight>
                <a:schemeClr val="lt1"/>
              </a:highlight>
              <a:latin typeface="Work Sans"/>
              <a:ea typeface="Work Sans"/>
              <a:cs typeface="Work Sans"/>
              <a:sym typeface="Work Sans"/>
            </a:endParaRPr>
          </a:p>
          <a:p>
            <a:pPr indent="0" lvl="0" marL="0" rtl="0" algn="l">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Recap Model Updates</a:t>
            </a:r>
            <a:endParaRPr sz="2800"/>
          </a:p>
          <a:p>
            <a:pPr indent="0" lvl="0" marL="0" rtl="0" algn="l">
              <a:spcBef>
                <a:spcPts val="0"/>
              </a:spcBef>
              <a:spcAft>
                <a:spcPts val="0"/>
              </a:spcAft>
              <a:buNone/>
            </a:pPr>
            <a:r>
              <a:t/>
            </a:r>
            <a:endParaRPr sz="2800"/>
          </a:p>
        </p:txBody>
      </p:sp>
      <p:sp>
        <p:nvSpPr>
          <p:cNvPr id="170" name="Google Shape;170;p35"/>
          <p:cNvSpPr txBox="1"/>
          <p:nvPr/>
        </p:nvSpPr>
        <p:spPr>
          <a:xfrm>
            <a:off x="1385925" y="1678950"/>
            <a:ext cx="6223500" cy="892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333333"/>
              </a:buClr>
              <a:buSzPts val="1600"/>
              <a:buFont typeface="Work Sans"/>
              <a:buChar char="➔"/>
            </a:pPr>
            <a:r>
              <a:rPr b="1" lang="en" sz="1600">
                <a:solidFill>
                  <a:srgbClr val="333333"/>
                </a:solidFill>
                <a:highlight>
                  <a:schemeClr val="lt1"/>
                </a:highlight>
                <a:latin typeface="Work Sans"/>
                <a:ea typeface="Work Sans"/>
                <a:cs typeface="Work Sans"/>
                <a:sym typeface="Work Sans"/>
              </a:rPr>
              <a:t>Fixed Income - Unchanged</a:t>
            </a:r>
            <a:endParaRPr b="1" sz="1600">
              <a:solidFill>
                <a:srgbClr val="333333"/>
              </a:solidFill>
              <a:highlight>
                <a:schemeClr val="lt1"/>
              </a:highlight>
              <a:latin typeface="Work Sans"/>
              <a:ea typeface="Work Sans"/>
              <a:cs typeface="Work Sans"/>
              <a:sym typeface="Work Sans"/>
            </a:endParaRPr>
          </a:p>
          <a:p>
            <a:pPr indent="0" lvl="0" marL="0" rtl="0" algn="l">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000">
              <a:solidFill>
                <a:srgbClr val="333333"/>
              </a:solidFill>
              <a:highlight>
                <a:schemeClr val="lt1"/>
              </a:highlight>
              <a:latin typeface="Open Sans"/>
              <a:ea typeface="Open Sans"/>
              <a:cs typeface="Open Sans"/>
              <a:sym typeface="Open Sans"/>
            </a:endParaRPr>
          </a:p>
        </p:txBody>
      </p:sp>
      <p:sp>
        <p:nvSpPr>
          <p:cNvPr id="171" name="Google Shape;171;p35"/>
          <p:cNvSpPr txBox="1"/>
          <p:nvPr/>
        </p:nvSpPr>
        <p:spPr>
          <a:xfrm>
            <a:off x="1961850" y="2128675"/>
            <a:ext cx="5532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Vanguard Intermediate Corp			VCIT			30.0%</a:t>
            </a:r>
            <a:endParaRPr/>
          </a:p>
          <a:p>
            <a:pPr indent="0" lvl="0" marL="0" rtl="0" algn="l">
              <a:spcBef>
                <a:spcPts val="0"/>
              </a:spcBef>
              <a:spcAft>
                <a:spcPts val="0"/>
              </a:spcAft>
              <a:buNone/>
            </a:pPr>
            <a:r>
              <a:rPr lang="en"/>
              <a:t>SPDR Intermediate Treasury			SPTI			20.0%</a:t>
            </a:r>
            <a:endParaRPr/>
          </a:p>
          <a:p>
            <a:pPr indent="0" lvl="0" marL="0" rtl="0" algn="l">
              <a:spcBef>
                <a:spcPts val="0"/>
              </a:spcBef>
              <a:spcAft>
                <a:spcPts val="0"/>
              </a:spcAft>
              <a:buNone/>
            </a:pPr>
            <a:r>
              <a:rPr lang="en"/>
              <a:t>Vanguard Total International Bond		BNDX		30.0%</a:t>
            </a:r>
            <a:endParaRPr/>
          </a:p>
          <a:p>
            <a:pPr indent="0" lvl="0" marL="0" rtl="0" algn="l">
              <a:spcBef>
                <a:spcPts val="0"/>
              </a:spcBef>
              <a:spcAft>
                <a:spcPts val="0"/>
              </a:spcAft>
              <a:buNone/>
            </a:pPr>
            <a:r>
              <a:rPr lang="en"/>
              <a:t>Vanguard ST Corporate Bond		VCSH		10.0%</a:t>
            </a:r>
            <a:endParaRPr/>
          </a:p>
          <a:p>
            <a:pPr indent="0" lvl="0" marL="0" rtl="0" algn="l">
              <a:spcBef>
                <a:spcPts val="0"/>
              </a:spcBef>
              <a:spcAft>
                <a:spcPts val="0"/>
              </a:spcAft>
              <a:buNone/>
            </a:pPr>
            <a:r>
              <a:rPr lang="en"/>
              <a:t>Vanguard ST Inflation Protection		VTIP			10.0%</a:t>
            </a:r>
            <a:endParaRPr/>
          </a:p>
        </p:txBody>
      </p:sp>
      <p:sp>
        <p:nvSpPr>
          <p:cNvPr id="172" name="Google Shape;172;p35"/>
          <p:cNvSpPr txBox="1"/>
          <p:nvPr/>
        </p:nvSpPr>
        <p:spPr>
          <a:xfrm>
            <a:off x="1990725" y="3552825"/>
            <a:ext cx="5153100" cy="5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Weighted Avg Dist. 4.07%, Effective Duration 5.44 (As of 4/8/2025 per Ycharts Data)</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6"/>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US Equities - YTD Performance</a:t>
            </a:r>
            <a:endParaRPr sz="2800"/>
          </a:p>
        </p:txBody>
      </p:sp>
      <p:pic>
        <p:nvPicPr>
          <p:cNvPr id="178" name="Google Shape;178;p36"/>
          <p:cNvPicPr preferRelativeResize="0"/>
          <p:nvPr/>
        </p:nvPicPr>
        <p:blipFill>
          <a:blip r:embed="rId3">
            <a:alphaModFix/>
          </a:blip>
          <a:stretch>
            <a:fillRect/>
          </a:stretch>
        </p:blipFill>
        <p:spPr>
          <a:xfrm>
            <a:off x="1964062" y="1771650"/>
            <a:ext cx="5215877" cy="217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7"/>
          <p:cNvPicPr preferRelativeResize="0"/>
          <p:nvPr/>
        </p:nvPicPr>
        <p:blipFill>
          <a:blip r:embed="rId3">
            <a:alphaModFix/>
          </a:blip>
          <a:stretch>
            <a:fillRect/>
          </a:stretch>
        </p:blipFill>
        <p:spPr>
          <a:xfrm>
            <a:off x="1971675" y="1800650"/>
            <a:ext cx="5200650" cy="2089899"/>
          </a:xfrm>
          <a:prstGeom prst="rect">
            <a:avLst/>
          </a:prstGeom>
          <a:noFill/>
          <a:ln>
            <a:noFill/>
          </a:ln>
        </p:spPr>
      </p:pic>
      <p:sp>
        <p:nvSpPr>
          <p:cNvPr id="184" name="Google Shape;184;p3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US Equities - 1 Year Performance</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8"/>
          <p:cNvPicPr preferRelativeResize="0"/>
          <p:nvPr/>
        </p:nvPicPr>
        <p:blipFill>
          <a:blip r:embed="rId3">
            <a:alphaModFix/>
          </a:blip>
          <a:stretch>
            <a:fillRect/>
          </a:stretch>
        </p:blipFill>
        <p:spPr>
          <a:xfrm>
            <a:off x="2326588" y="1838400"/>
            <a:ext cx="4490829" cy="2145226"/>
          </a:xfrm>
          <a:prstGeom prst="rect">
            <a:avLst/>
          </a:prstGeom>
          <a:noFill/>
          <a:ln>
            <a:noFill/>
          </a:ln>
        </p:spPr>
      </p:pic>
      <p:sp>
        <p:nvSpPr>
          <p:cNvPr id="190" name="Google Shape;190;p38"/>
          <p:cNvSpPr txBox="1"/>
          <p:nvPr>
            <p:ph type="title"/>
          </p:nvPr>
        </p:nvSpPr>
        <p:spPr>
          <a:xfrm>
            <a:off x="1484475" y="1051500"/>
            <a:ext cx="6223500" cy="78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Interest Rate Volatility</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9"/>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Credit Spreads Widening</a:t>
            </a:r>
            <a:endParaRPr sz="2800"/>
          </a:p>
          <a:p>
            <a:pPr indent="0" lvl="0" marL="0" rtl="0" algn="l">
              <a:spcBef>
                <a:spcPts val="0"/>
              </a:spcBef>
              <a:spcAft>
                <a:spcPts val="0"/>
              </a:spcAft>
              <a:buNone/>
            </a:pPr>
            <a:r>
              <a:t/>
            </a:r>
            <a:endParaRPr b="1" sz="1600">
              <a:highlight>
                <a:schemeClr val="lt1"/>
              </a:highlight>
              <a:latin typeface="Open Sans"/>
              <a:ea typeface="Open Sans"/>
              <a:cs typeface="Open Sans"/>
              <a:sym typeface="Open Sans"/>
            </a:endParaRPr>
          </a:p>
        </p:txBody>
      </p:sp>
      <p:pic>
        <p:nvPicPr>
          <p:cNvPr id="196" name="Google Shape;196;p39"/>
          <p:cNvPicPr preferRelativeResize="0"/>
          <p:nvPr/>
        </p:nvPicPr>
        <p:blipFill>
          <a:blip r:embed="rId3">
            <a:alphaModFix/>
          </a:blip>
          <a:stretch>
            <a:fillRect/>
          </a:stretch>
        </p:blipFill>
        <p:spPr>
          <a:xfrm>
            <a:off x="2340612" y="1790700"/>
            <a:ext cx="4511224" cy="2081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