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Roboto"/>
      <p:regular r:id="rId14"/>
      <p:bold r:id="rId15"/>
      <p:italic r:id="rId16"/>
      <p:boldItalic r:id="rId17"/>
    </p:embeddedFont>
    <p:embeddedFont>
      <p:font typeface="Work Sans Medium"/>
      <p:regular r:id="rId18"/>
      <p:bold r:id="rId19"/>
      <p:italic r:id="rId20"/>
      <p:boldItalic r:id="rId21"/>
    </p:embeddedFont>
    <p:embeddedFont>
      <p:font typeface="Work Sans Black"/>
      <p:bold r:id="rId22"/>
      <p:boldItalic r:id="rId23"/>
    </p:embeddedFont>
    <p:embeddedFont>
      <p:font typeface="Work Sans ExtraBold"/>
      <p:bold r:id="rId24"/>
      <p:boldItalic r:id="rId25"/>
    </p:embeddedFont>
    <p:embeddedFont>
      <p:font typeface="Work Sans Light"/>
      <p:regular r:id="rId26"/>
      <p:bold r:id="rId27"/>
      <p:italic r:id="rId28"/>
      <p:boldItalic r:id="rId29"/>
    </p:embeddedFont>
    <p:embeddedFont>
      <p:font typeface="Work Sans"/>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WorkSansMedium-italic.fntdata"/><Relationship Id="rId22" Type="http://schemas.openxmlformats.org/officeDocument/2006/relationships/font" Target="fonts/WorkSansBlack-bold.fntdata"/><Relationship Id="rId21" Type="http://schemas.openxmlformats.org/officeDocument/2006/relationships/font" Target="fonts/WorkSansMedium-boldItalic.fntdata"/><Relationship Id="rId24" Type="http://schemas.openxmlformats.org/officeDocument/2006/relationships/font" Target="fonts/WorkSansExtraBold-bold.fntdata"/><Relationship Id="rId23" Type="http://schemas.openxmlformats.org/officeDocument/2006/relationships/font" Target="fonts/WorkSansBlack-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WorkSansLight-regular.fntdata"/><Relationship Id="rId25" Type="http://schemas.openxmlformats.org/officeDocument/2006/relationships/font" Target="fonts/WorkSansExtraBold-boldItalic.fntdata"/><Relationship Id="rId28" Type="http://schemas.openxmlformats.org/officeDocument/2006/relationships/font" Target="fonts/WorkSansLight-italic.fntdata"/><Relationship Id="rId27" Type="http://schemas.openxmlformats.org/officeDocument/2006/relationships/font" Target="fonts/WorkSansLigh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WorkSansLight-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WorkSans-bold.fntdata"/><Relationship Id="rId30" Type="http://schemas.openxmlformats.org/officeDocument/2006/relationships/font" Target="fonts/WorkSans-regular.fntdata"/><Relationship Id="rId11" Type="http://schemas.openxmlformats.org/officeDocument/2006/relationships/slide" Target="slides/slide7.xml"/><Relationship Id="rId33" Type="http://schemas.openxmlformats.org/officeDocument/2006/relationships/font" Target="fonts/WorkSans-boldItalic.fntdata"/><Relationship Id="rId10" Type="http://schemas.openxmlformats.org/officeDocument/2006/relationships/slide" Target="slides/slide6.xml"/><Relationship Id="rId32" Type="http://schemas.openxmlformats.org/officeDocument/2006/relationships/font" Target="fonts/WorkSans-italic.fntdata"/><Relationship Id="rId13" Type="http://schemas.openxmlformats.org/officeDocument/2006/relationships/slide" Target="slides/slide9.xml"/><Relationship Id="rId35" Type="http://schemas.openxmlformats.org/officeDocument/2006/relationships/font" Target="fonts/OpenSans-bold.fntdata"/><Relationship Id="rId12" Type="http://schemas.openxmlformats.org/officeDocument/2006/relationships/slide" Target="slides/slide8.xml"/><Relationship Id="rId34" Type="http://schemas.openxmlformats.org/officeDocument/2006/relationships/font" Target="fonts/OpenSans-regular.fntdata"/><Relationship Id="rId15" Type="http://schemas.openxmlformats.org/officeDocument/2006/relationships/font" Target="fonts/Roboto-bold.fntdata"/><Relationship Id="rId37" Type="http://schemas.openxmlformats.org/officeDocument/2006/relationships/font" Target="fonts/OpenSans-boldItalic.fntdata"/><Relationship Id="rId14" Type="http://schemas.openxmlformats.org/officeDocument/2006/relationships/font" Target="fonts/Roboto-regular.fntdata"/><Relationship Id="rId36" Type="http://schemas.openxmlformats.org/officeDocument/2006/relationships/font" Target="fonts/OpenSans-italic.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WorkSansMedium-bold.fntdata"/><Relationship Id="rId18" Type="http://schemas.openxmlformats.org/officeDocument/2006/relationships/font" Target="fonts/WorkSans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e5136dee7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e5136dee7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8f8ed045d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8f8ed045d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8f8ed045d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8f8ed045d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8f8ed045d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8f8ed045d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657706e7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657706e7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eb3ee565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eb3ee565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9031a93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b9031a93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eb9baf0b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eb9baf0b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60" name="Shape 60"/>
        <p:cNvGrpSpPr/>
        <p:nvPr/>
      </p:nvGrpSpPr>
      <p:grpSpPr>
        <a:xfrm>
          <a:off x="0" y="0"/>
          <a:ext cx="0" cy="0"/>
          <a:chOff x="0" y="0"/>
          <a:chExt cx="0" cy="0"/>
        </a:xfrm>
      </p:grpSpPr>
      <p:sp>
        <p:nvSpPr>
          <p:cNvPr id="61" name="Google Shape;61;p12"/>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2" name="Google Shape;62;p12"/>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12"/>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65" name="Shape 65"/>
        <p:cNvGrpSpPr/>
        <p:nvPr/>
      </p:nvGrpSpPr>
      <p:grpSpPr>
        <a:xfrm>
          <a:off x="0" y="0"/>
          <a:ext cx="0" cy="0"/>
          <a:chOff x="0" y="0"/>
          <a:chExt cx="0" cy="0"/>
        </a:xfrm>
      </p:grpSpPr>
      <p:sp>
        <p:nvSpPr>
          <p:cNvPr id="66" name="Google Shape;66;p13"/>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7" name="Google Shape;67;p13"/>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8" name="Google Shape;6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9" name="Google Shape;69;p13"/>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70" name="Shape 70"/>
        <p:cNvGrpSpPr/>
        <p:nvPr/>
      </p:nvGrpSpPr>
      <p:grpSpPr>
        <a:xfrm>
          <a:off x="0" y="0"/>
          <a:ext cx="0" cy="0"/>
          <a:chOff x="0" y="0"/>
          <a:chExt cx="0" cy="0"/>
        </a:xfrm>
      </p:grpSpPr>
      <p:sp>
        <p:nvSpPr>
          <p:cNvPr id="71" name="Google Shape;71;p14"/>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2" name="Google Shape;72;p14"/>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3" name="Google Shape;7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4"/>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
  <p:cSld name="TITLE_AND_BODY_5">
    <p:spTree>
      <p:nvGrpSpPr>
        <p:cNvPr id="75" name="Shape 75"/>
        <p:cNvGrpSpPr/>
        <p:nvPr/>
      </p:nvGrpSpPr>
      <p:grpSpPr>
        <a:xfrm>
          <a:off x="0" y="0"/>
          <a:ext cx="0" cy="0"/>
          <a:chOff x="0" y="0"/>
          <a:chExt cx="0" cy="0"/>
        </a:xfrm>
      </p:grpSpPr>
      <p:sp>
        <p:nvSpPr>
          <p:cNvPr id="76" name="Google Shape;76;p15"/>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7" name="Google Shape;77;p15"/>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15"/>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6">
  <p:cSld name="TITLE_AND_BODY_6">
    <p:spTree>
      <p:nvGrpSpPr>
        <p:cNvPr id="80" name="Shape 80"/>
        <p:cNvGrpSpPr/>
        <p:nvPr/>
      </p:nvGrpSpPr>
      <p:grpSpPr>
        <a:xfrm>
          <a:off x="0" y="0"/>
          <a:ext cx="0" cy="0"/>
          <a:chOff x="0" y="0"/>
          <a:chExt cx="0" cy="0"/>
        </a:xfrm>
      </p:grpSpPr>
      <p:sp>
        <p:nvSpPr>
          <p:cNvPr id="81" name="Google Shape;81;p16"/>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82" name="Google Shape;82;p16"/>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83" name="Google Shape;8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4" name="Google Shape;84;p16"/>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hyperlink" Target="https://xypnsapphire.zoom.us/webinar/register/WN_Eo4Eb6nmTdqVrh0fCTzTTg#/registra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endParaRPr/>
          </a:p>
          <a:p>
            <a:pPr indent="0" lvl="0" marL="0" rtl="0" algn="l">
              <a:lnSpc>
                <a:spcPct val="90000"/>
              </a:lnSpc>
              <a:spcBef>
                <a:spcPts val="0"/>
              </a:spcBef>
              <a:spcAft>
                <a:spcPts val="0"/>
              </a:spcAft>
              <a:buNone/>
            </a:pPr>
            <a:r>
              <a:rPr lang="en" sz="3200"/>
              <a:t>August 14</a:t>
            </a:r>
            <a:r>
              <a:rPr lang="en" sz="3200"/>
              <a:t>, 2024</a:t>
            </a:r>
            <a:endParaRPr sz="3200"/>
          </a:p>
        </p:txBody>
      </p:sp>
      <p:pic>
        <p:nvPicPr>
          <p:cNvPr id="90" name="Google Shape;90;p17"/>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91" name="Google Shape;91;p17"/>
          <p:cNvPicPr preferRelativeResize="0"/>
          <p:nvPr/>
        </p:nvPicPr>
        <p:blipFill>
          <a:blip r:embed="rId4">
            <a:alphaModFix/>
          </a:blip>
          <a:stretch>
            <a:fillRect/>
          </a:stretch>
        </p:blipFill>
        <p:spPr>
          <a:xfrm flipH="1">
            <a:off x="878301" y="1937875"/>
            <a:ext cx="2995925" cy="3205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Our team keeps growing!</a:t>
            </a:r>
            <a:endParaRPr sz="2800"/>
          </a:p>
        </p:txBody>
      </p:sp>
      <p:cxnSp>
        <p:nvCxnSpPr>
          <p:cNvPr id="97" name="Google Shape;97;p18"/>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pic>
        <p:nvPicPr>
          <p:cNvPr id="98" name="Google Shape;98;p18"/>
          <p:cNvPicPr preferRelativeResize="0"/>
          <p:nvPr/>
        </p:nvPicPr>
        <p:blipFill>
          <a:blip r:embed="rId3">
            <a:alphaModFix/>
          </a:blip>
          <a:stretch>
            <a:fillRect/>
          </a:stretch>
        </p:blipFill>
        <p:spPr>
          <a:xfrm>
            <a:off x="1590063" y="2252325"/>
            <a:ext cx="1285975" cy="1285975"/>
          </a:xfrm>
          <a:prstGeom prst="rect">
            <a:avLst/>
          </a:prstGeom>
          <a:noFill/>
          <a:ln>
            <a:noFill/>
          </a:ln>
        </p:spPr>
      </p:pic>
      <p:sp>
        <p:nvSpPr>
          <p:cNvPr id="99" name="Google Shape;99;p18"/>
          <p:cNvSpPr txBox="1"/>
          <p:nvPr/>
        </p:nvSpPr>
        <p:spPr>
          <a:xfrm>
            <a:off x="1508250" y="3538300"/>
            <a:ext cx="2625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rPr>
              <a:t>Sam Silberstein,</a:t>
            </a:r>
            <a:r>
              <a:rPr lang="en">
                <a:solidFill>
                  <a:schemeClr val="dk2"/>
                </a:solidFill>
              </a:rPr>
              <a:t> </a:t>
            </a:r>
            <a:r>
              <a:rPr b="1" lang="en" sz="1200">
                <a:solidFill>
                  <a:srgbClr val="5F6368"/>
                </a:solidFill>
                <a:highlight>
                  <a:srgbClr val="FFFFFF"/>
                </a:highlight>
                <a:latin typeface="Roboto"/>
                <a:ea typeface="Roboto"/>
                <a:cs typeface="Roboto"/>
                <a:sym typeface="Roboto"/>
              </a:rPr>
              <a:t>CFP®, EA</a:t>
            </a:r>
            <a:endParaRPr b="1" sz="1200">
              <a:solidFill>
                <a:srgbClr val="5F6368"/>
              </a:solidFill>
              <a:highlight>
                <a:srgbClr val="FFFFFF"/>
              </a:highlight>
              <a:latin typeface="Roboto"/>
              <a:ea typeface="Roboto"/>
              <a:cs typeface="Roboto"/>
              <a:sym typeface="Roboto"/>
            </a:endParaRPr>
          </a:p>
          <a:p>
            <a:pPr indent="0" lvl="0" marL="0" rtl="0" algn="l">
              <a:spcBef>
                <a:spcPts val="0"/>
              </a:spcBef>
              <a:spcAft>
                <a:spcPts val="0"/>
              </a:spcAft>
              <a:buNone/>
            </a:pPr>
            <a:r>
              <a:rPr b="1" lang="en" sz="1200">
                <a:solidFill>
                  <a:srgbClr val="5F6368"/>
                </a:solidFill>
                <a:highlight>
                  <a:srgbClr val="FFFFFF"/>
                </a:highlight>
                <a:latin typeface="Roboto"/>
                <a:ea typeface="Roboto"/>
                <a:cs typeface="Roboto"/>
                <a:sym typeface="Roboto"/>
              </a:rPr>
              <a:t>Client Service Manager</a:t>
            </a:r>
            <a:endParaRPr b="1" sz="1200">
              <a:solidFill>
                <a:srgbClr val="5F6368"/>
              </a:solidFill>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Box.com Updates</a:t>
            </a:r>
            <a:endParaRPr sz="2800"/>
          </a:p>
        </p:txBody>
      </p:sp>
      <p:sp>
        <p:nvSpPr>
          <p:cNvPr id="105" name="Google Shape;105;p19"/>
          <p:cNvSpPr txBox="1"/>
          <p:nvPr/>
        </p:nvSpPr>
        <p:spPr>
          <a:xfrm>
            <a:off x="1368500" y="1859850"/>
            <a:ext cx="6524700" cy="2340600"/>
          </a:xfrm>
          <a:prstGeom prst="rect">
            <a:avLst/>
          </a:prstGeom>
          <a:noFill/>
          <a:ln>
            <a:noFill/>
          </a:ln>
        </p:spPr>
        <p:txBody>
          <a:bodyPr anchorCtr="0" anchor="ctr" bIns="91425" lIns="91425" spcFirstLastPara="1" rIns="91425" wrap="square" tIns="91425">
            <a:normAutofit/>
          </a:bodyPr>
          <a:lstStyle/>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Each advisor has a unique link for Box.com uploads</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After uploading, please send us an email to provide the details of your request.</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This link should be used for ALL communications containing personal information. This includes full account numbers, tax IDs, identification numbers, and banking information.</a:t>
            </a:r>
            <a:endParaRPr sz="1600">
              <a:latin typeface="Open Sans"/>
              <a:ea typeface="Open Sans"/>
              <a:cs typeface="Open Sans"/>
              <a:sym typeface="Open Sans"/>
            </a:endParaRPr>
          </a:p>
        </p:txBody>
      </p:sp>
      <p:cxnSp>
        <p:nvCxnSpPr>
          <p:cNvPr id="106" name="Google Shape;106;p19"/>
          <p:cNvCxnSpPr/>
          <p:nvPr/>
        </p:nvCxnSpPr>
        <p:spPr>
          <a:xfrm flipH="1" rot="10800000">
            <a:off x="1454850" y="166340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1368500" y="982150"/>
            <a:ext cx="6479400" cy="98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800"/>
              <a:t>A reminder about protected personal information (PPI)</a:t>
            </a:r>
            <a:endParaRPr sz="2800"/>
          </a:p>
        </p:txBody>
      </p:sp>
      <p:cxnSp>
        <p:nvCxnSpPr>
          <p:cNvPr id="112" name="Google Shape;112;p20"/>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13" name="Google Shape;113;p20"/>
          <p:cNvSpPr txBox="1"/>
          <p:nvPr/>
        </p:nvSpPr>
        <p:spPr>
          <a:xfrm>
            <a:off x="1473500" y="2322575"/>
            <a:ext cx="6269400" cy="1847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Char char="●"/>
            </a:pPr>
            <a:r>
              <a:rPr lang="en" sz="1800">
                <a:solidFill>
                  <a:schemeClr val="dk2"/>
                </a:solidFill>
              </a:rPr>
              <a:t>Protected personal Information doesn't belong in an email - please use Box.com to upload PPI securely.</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A reminder that our service request forms are not secure forms, treat them as you would an email</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If an email request includes PPI, your request may be rejected </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1368500" y="982150"/>
            <a:ext cx="6479400" cy="98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800"/>
              <a:t>Our partnership with Northern Capital </a:t>
            </a:r>
            <a:endParaRPr sz="2800"/>
          </a:p>
        </p:txBody>
      </p:sp>
      <p:cxnSp>
        <p:nvCxnSpPr>
          <p:cNvPr id="119" name="Google Shape;119;p21"/>
          <p:cNvCxnSpPr/>
          <p:nvPr/>
        </p:nvCxnSpPr>
        <p:spPr>
          <a:xfrm flipH="1" rot="10800000">
            <a:off x="1526050" y="1672300"/>
            <a:ext cx="1449600" cy="8400"/>
          </a:xfrm>
          <a:prstGeom prst="straightConnector1">
            <a:avLst/>
          </a:prstGeom>
          <a:noFill/>
          <a:ln cap="flat" cmpd="sng" w="28575">
            <a:solidFill>
              <a:srgbClr val="B7DD79"/>
            </a:solidFill>
            <a:prstDash val="solid"/>
            <a:round/>
            <a:headEnd len="med" w="med" type="none"/>
            <a:tailEnd len="med" w="med" type="none"/>
          </a:ln>
        </p:spPr>
      </p:cxnSp>
      <p:pic>
        <p:nvPicPr>
          <p:cNvPr id="120" name="Google Shape;120;p21"/>
          <p:cNvPicPr preferRelativeResize="0"/>
          <p:nvPr/>
        </p:nvPicPr>
        <p:blipFill>
          <a:blip r:embed="rId3">
            <a:alphaModFix/>
          </a:blip>
          <a:stretch>
            <a:fillRect/>
          </a:stretch>
        </p:blipFill>
        <p:spPr>
          <a:xfrm>
            <a:off x="4999200" y="3469175"/>
            <a:ext cx="2784224" cy="725150"/>
          </a:xfrm>
          <a:prstGeom prst="rect">
            <a:avLst/>
          </a:prstGeom>
          <a:noFill/>
          <a:ln>
            <a:noFill/>
          </a:ln>
        </p:spPr>
      </p:pic>
      <p:sp>
        <p:nvSpPr>
          <p:cNvPr id="121" name="Google Shape;121;p21"/>
          <p:cNvSpPr txBox="1"/>
          <p:nvPr/>
        </p:nvSpPr>
        <p:spPr>
          <a:xfrm>
            <a:off x="2009100" y="1966438"/>
            <a:ext cx="51258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Please join us for a special </a:t>
            </a:r>
            <a:r>
              <a:rPr lang="en" sz="1800">
                <a:solidFill>
                  <a:schemeClr val="dk2"/>
                </a:solidFill>
              </a:rPr>
              <a:t>office hours session on September 17th at 9 AM MST/11 AM EST. We’ll introduce Northern Capital as our bond trading partner.</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nvSpPr>
        <p:spPr>
          <a:xfrm>
            <a:off x="1124150" y="1251425"/>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Office is Closed - Labor Day</a:t>
            </a:r>
            <a:endParaRPr sz="1200">
              <a:solidFill>
                <a:srgbClr val="333333"/>
              </a:solidFill>
              <a:latin typeface="Work Sans"/>
              <a:ea typeface="Work Sans"/>
              <a:cs typeface="Work Sans"/>
              <a:sym typeface="Work Sans"/>
            </a:endParaRPr>
          </a:p>
          <a:p>
            <a:pPr indent="0" lvl="0" marL="0" marR="0" rtl="0" algn="l">
              <a:lnSpc>
                <a:spcPct val="115000"/>
              </a:lnSpc>
              <a:spcBef>
                <a:spcPts val="0"/>
              </a:spcBef>
              <a:spcAft>
                <a:spcPts val="0"/>
              </a:spcAft>
              <a:buSzPts val="1100"/>
              <a:buNone/>
            </a:pPr>
            <a:r>
              <a:rPr lang="en">
                <a:solidFill>
                  <a:srgbClr val="333333"/>
                </a:solidFill>
                <a:latin typeface="Work Sans Black"/>
                <a:ea typeface="Work Sans Black"/>
                <a:cs typeface="Work Sans Black"/>
                <a:sym typeface="Work Sans Black"/>
              </a:rPr>
              <a:t>September 2</a:t>
            </a:r>
            <a:endParaRPr sz="1900">
              <a:solidFill>
                <a:srgbClr val="333333"/>
              </a:solidFill>
              <a:latin typeface="Work Sans Black"/>
              <a:ea typeface="Work Sans Black"/>
              <a:cs typeface="Work Sans Black"/>
              <a:sym typeface="Work Sans Black"/>
            </a:endParaRPr>
          </a:p>
        </p:txBody>
      </p:sp>
      <p:sp>
        <p:nvSpPr>
          <p:cNvPr id="127" name="Google Shape;127;p22"/>
          <p:cNvSpPr/>
          <p:nvPr/>
        </p:nvSpPr>
        <p:spPr>
          <a:xfrm>
            <a:off x="543510" y="117522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28" name="Google Shape;128;p22"/>
          <p:cNvSpPr txBox="1"/>
          <p:nvPr/>
        </p:nvSpPr>
        <p:spPr>
          <a:xfrm>
            <a:off x="717038" y="1282475"/>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129" name="Google Shape;129;p22"/>
          <p:cNvSpPr txBox="1"/>
          <p:nvPr>
            <p:ph type="title"/>
          </p:nvPr>
        </p:nvSpPr>
        <p:spPr>
          <a:xfrm>
            <a:off x="410775" y="356525"/>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a:t>
            </a:r>
            <a:endParaRPr/>
          </a:p>
        </p:txBody>
      </p:sp>
      <p:pic>
        <p:nvPicPr>
          <p:cNvPr id="130" name="Google Shape;130;p22"/>
          <p:cNvPicPr preferRelativeResize="0"/>
          <p:nvPr/>
        </p:nvPicPr>
        <p:blipFill>
          <a:blip r:embed="rId3">
            <a:alphaModFix/>
          </a:blip>
          <a:stretch>
            <a:fillRect/>
          </a:stretch>
        </p:blipFill>
        <p:spPr>
          <a:xfrm>
            <a:off x="5961750" y="1273375"/>
            <a:ext cx="3102750" cy="3102750"/>
          </a:xfrm>
          <a:prstGeom prst="rect">
            <a:avLst/>
          </a:prstGeom>
          <a:noFill/>
          <a:ln>
            <a:noFill/>
          </a:ln>
        </p:spPr>
      </p:pic>
      <p:pic>
        <p:nvPicPr>
          <p:cNvPr id="131" name="Google Shape;131;p22"/>
          <p:cNvPicPr preferRelativeResize="0"/>
          <p:nvPr/>
        </p:nvPicPr>
        <p:blipFill>
          <a:blip r:embed="rId4">
            <a:alphaModFix/>
          </a:blip>
          <a:stretch>
            <a:fillRect/>
          </a:stretch>
        </p:blipFill>
        <p:spPr>
          <a:xfrm>
            <a:off x="7383570" y="2024925"/>
            <a:ext cx="427081" cy="460800"/>
          </a:xfrm>
          <a:prstGeom prst="rect">
            <a:avLst/>
          </a:prstGeom>
          <a:noFill/>
          <a:ln>
            <a:noFill/>
          </a:ln>
        </p:spPr>
      </p:pic>
      <p:sp>
        <p:nvSpPr>
          <p:cNvPr id="132" name="Google Shape;132;p22"/>
          <p:cNvSpPr/>
          <p:nvPr/>
        </p:nvSpPr>
        <p:spPr>
          <a:xfrm>
            <a:off x="543510" y="1941513"/>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33" name="Google Shape;133;p22"/>
          <p:cNvSpPr txBox="1"/>
          <p:nvPr/>
        </p:nvSpPr>
        <p:spPr>
          <a:xfrm>
            <a:off x="717038" y="2048763"/>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sp>
        <p:nvSpPr>
          <p:cNvPr id="134" name="Google Shape;134;p22"/>
          <p:cNvSpPr txBox="1"/>
          <p:nvPr/>
        </p:nvSpPr>
        <p:spPr>
          <a:xfrm>
            <a:off x="1053575" y="1941075"/>
            <a:ext cx="4611600" cy="71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Team Retreat in Bozeman</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Black"/>
                <a:ea typeface="Work Sans Black"/>
                <a:cs typeface="Work Sans Black"/>
                <a:sym typeface="Work Sans Black"/>
              </a:rPr>
              <a:t>September 9-13 (Limited Availability)</a:t>
            </a:r>
            <a:endParaRPr>
              <a:solidFill>
                <a:srgbClr val="333333"/>
              </a:solidFill>
              <a:latin typeface="Work Sans Black"/>
              <a:ea typeface="Work Sans Black"/>
              <a:cs typeface="Work Sans Black"/>
              <a:sym typeface="Work Sans Black"/>
            </a:endParaRPr>
          </a:p>
        </p:txBody>
      </p:sp>
      <p:sp>
        <p:nvSpPr>
          <p:cNvPr id="135" name="Google Shape;135;p22"/>
          <p:cNvSpPr/>
          <p:nvPr/>
        </p:nvSpPr>
        <p:spPr>
          <a:xfrm>
            <a:off x="543510" y="2708263"/>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36" name="Google Shape;136;p22"/>
          <p:cNvSpPr txBox="1"/>
          <p:nvPr/>
        </p:nvSpPr>
        <p:spPr>
          <a:xfrm>
            <a:off x="717038" y="2815513"/>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3</a:t>
            </a:r>
            <a:endParaRPr sz="1600">
              <a:solidFill>
                <a:srgbClr val="333333"/>
              </a:solidFill>
              <a:latin typeface="Work Sans ExtraBold"/>
              <a:ea typeface="Work Sans ExtraBold"/>
              <a:cs typeface="Work Sans ExtraBold"/>
              <a:sym typeface="Work Sans ExtraBold"/>
            </a:endParaRPr>
          </a:p>
        </p:txBody>
      </p:sp>
      <p:sp>
        <p:nvSpPr>
          <p:cNvPr id="137" name="Google Shape;137;p22"/>
          <p:cNvSpPr txBox="1"/>
          <p:nvPr/>
        </p:nvSpPr>
        <p:spPr>
          <a:xfrm>
            <a:off x="1053575" y="2707825"/>
            <a:ext cx="4611600" cy="125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333333"/>
                </a:solidFill>
                <a:latin typeface="Work Sans Black"/>
                <a:ea typeface="Work Sans Black"/>
                <a:cs typeface="Work Sans Black"/>
                <a:sym typeface="Work Sans Black"/>
              </a:rPr>
              <a:t>Office Hours with Northern Capital</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Clr>
                <a:schemeClr val="dk1"/>
              </a:buClr>
              <a:buSzPts val="1100"/>
              <a:buFont typeface="Arial"/>
              <a:buNone/>
            </a:pPr>
            <a:r>
              <a:rPr lang="en">
                <a:solidFill>
                  <a:srgbClr val="333333"/>
                </a:solidFill>
                <a:latin typeface="Work Sans Black"/>
                <a:ea typeface="Work Sans Black"/>
                <a:cs typeface="Work Sans Black"/>
                <a:sym typeface="Work Sans Black"/>
              </a:rPr>
              <a:t>September 17 @ 9 AM MST / 11 AM EST </a:t>
            </a:r>
            <a:endParaRPr>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Clr>
                <a:schemeClr val="dk1"/>
              </a:buClr>
              <a:buSzPts val="1100"/>
              <a:buFont typeface="Arial"/>
              <a:buNone/>
            </a:pPr>
            <a:r>
              <a:rPr lang="en" sz="1300">
                <a:solidFill>
                  <a:srgbClr val="333333"/>
                </a:solidFill>
                <a:latin typeface="Work Sans Black"/>
                <a:ea typeface="Work Sans Black"/>
                <a:cs typeface="Work Sans Black"/>
                <a:sym typeface="Work Sans Black"/>
              </a:rPr>
              <a:t>Register </a:t>
            </a:r>
            <a:r>
              <a:rPr lang="en" sz="1300" u="sng">
                <a:solidFill>
                  <a:schemeClr val="accent5"/>
                </a:solidFill>
                <a:latin typeface="Work Sans Black"/>
                <a:ea typeface="Work Sans Black"/>
                <a:cs typeface="Work Sans Black"/>
                <a:sym typeface="Work Sans Black"/>
                <a:hlinkClick r:id="rId5">
                  <a:extLst>
                    <a:ext uri="{A12FA001-AC4F-418D-AE19-62706E023703}">
                      <ahyp:hlinkClr val="tx"/>
                    </a:ext>
                  </a:extLst>
                </a:hlinkClick>
              </a:rPr>
              <a:t>HERE</a:t>
            </a:r>
            <a:endParaRPr sz="13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t/>
            </a:r>
            <a:endParaRPr sz="1800">
              <a:solidFill>
                <a:srgbClr val="333333"/>
              </a:solidFill>
              <a:latin typeface="Work Sans Black"/>
              <a:ea typeface="Work Sans Black"/>
              <a:cs typeface="Work Sans Black"/>
              <a:sym typeface="Work Sans Black"/>
            </a:endParaRPr>
          </a:p>
        </p:txBody>
      </p:sp>
      <p:sp>
        <p:nvSpPr>
          <p:cNvPr id="138" name="Google Shape;138;p22"/>
          <p:cNvSpPr/>
          <p:nvPr/>
        </p:nvSpPr>
        <p:spPr>
          <a:xfrm>
            <a:off x="543510" y="3581463"/>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39" name="Google Shape;139;p22"/>
          <p:cNvSpPr txBox="1"/>
          <p:nvPr/>
        </p:nvSpPr>
        <p:spPr>
          <a:xfrm>
            <a:off x="717038" y="3688713"/>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4</a:t>
            </a:r>
            <a:endParaRPr sz="1600">
              <a:solidFill>
                <a:srgbClr val="333333"/>
              </a:solidFill>
              <a:latin typeface="Work Sans ExtraBold"/>
              <a:ea typeface="Work Sans ExtraBold"/>
              <a:cs typeface="Work Sans ExtraBold"/>
              <a:sym typeface="Work Sans ExtraBold"/>
            </a:endParaRPr>
          </a:p>
        </p:txBody>
      </p:sp>
      <p:sp>
        <p:nvSpPr>
          <p:cNvPr id="140" name="Google Shape;140;p22"/>
          <p:cNvSpPr txBox="1"/>
          <p:nvPr/>
        </p:nvSpPr>
        <p:spPr>
          <a:xfrm>
            <a:off x="1053575" y="3581025"/>
            <a:ext cx="4611600" cy="71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XYPN LIVE - Stop by our booth!</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Black"/>
                <a:ea typeface="Work Sans Black"/>
                <a:cs typeface="Work Sans Black"/>
                <a:sym typeface="Work Sans Black"/>
              </a:rPr>
              <a:t>October 15-17</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July</a:t>
            </a:r>
            <a:r>
              <a:rPr lang="en" sz="3130"/>
              <a:t> Growth Award Winner</a:t>
            </a:r>
            <a:endParaRPr sz="3130"/>
          </a:p>
        </p:txBody>
      </p:sp>
      <p:cxnSp>
        <p:nvCxnSpPr>
          <p:cNvPr id="146" name="Google Shape;146;p23"/>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47" name="Google Shape;147;p23"/>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300">
                <a:latin typeface="Open Sans"/>
                <a:ea typeface="Open Sans"/>
                <a:cs typeface="Open Sans"/>
                <a:sym typeface="Open Sans"/>
              </a:rPr>
              <a:t>Brian Seymour</a:t>
            </a:r>
            <a:r>
              <a:rPr lang="en" sz="1300">
                <a:latin typeface="Open Sans"/>
                <a:ea typeface="Open Sans"/>
                <a:cs typeface="Open Sans"/>
                <a:sym typeface="Open Sans"/>
              </a:rPr>
              <a:t>, founder of Prosperitage Wealth, had the highest net flows for July. Congrats Brian!</a:t>
            </a:r>
            <a:endParaRPr sz="1300">
              <a:latin typeface="Open Sans"/>
              <a:ea typeface="Open Sans"/>
              <a:cs typeface="Open Sans"/>
              <a:sym typeface="Open Sans"/>
            </a:endParaRPr>
          </a:p>
        </p:txBody>
      </p:sp>
      <p:pic>
        <p:nvPicPr>
          <p:cNvPr id="148" name="Google Shape;148;p23"/>
          <p:cNvPicPr preferRelativeResize="0"/>
          <p:nvPr/>
        </p:nvPicPr>
        <p:blipFill>
          <a:blip r:embed="rId3">
            <a:alphaModFix/>
          </a:blip>
          <a:stretch>
            <a:fillRect/>
          </a:stretch>
        </p:blipFill>
        <p:spPr>
          <a:xfrm>
            <a:off x="5871200" y="2669675"/>
            <a:ext cx="1952638" cy="1557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Questions?</a:t>
            </a:r>
            <a:endParaRPr sz="3130"/>
          </a:p>
        </p:txBody>
      </p:sp>
      <p:cxnSp>
        <p:nvCxnSpPr>
          <p:cNvPr id="154" name="Google Shape;154;p24"/>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55" name="Google Shape;155;p24"/>
          <p:cNvSpPr txBox="1"/>
          <p:nvPr/>
        </p:nvSpPr>
        <p:spPr>
          <a:xfrm>
            <a:off x="364875" y="2072325"/>
            <a:ext cx="5691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sz="1300">
              <a:latin typeface="Open Sans"/>
              <a:ea typeface="Open Sans"/>
              <a:cs typeface="Open Sans"/>
              <a:sym typeface="Open Sans"/>
            </a:endParaRPr>
          </a:p>
        </p:txBody>
      </p:sp>
      <p:pic>
        <p:nvPicPr>
          <p:cNvPr id="156" name="Google Shape;156;p24"/>
          <p:cNvPicPr preferRelativeResize="0"/>
          <p:nvPr/>
        </p:nvPicPr>
        <p:blipFill>
          <a:blip r:embed="rId3">
            <a:alphaModFix/>
          </a:blip>
          <a:stretch>
            <a:fillRect/>
          </a:stretch>
        </p:blipFill>
        <p:spPr>
          <a:xfrm>
            <a:off x="4750550" y="1651325"/>
            <a:ext cx="4393450" cy="4393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162" name="Google Shape;162;p25"/>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63" name="Google Shape;163;p25"/>
          <p:cNvSpPr txBox="1"/>
          <p:nvPr/>
        </p:nvSpPr>
        <p:spPr>
          <a:xfrm>
            <a:off x="616800" y="1752975"/>
            <a:ext cx="79833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investment adviser representatives (“IARs”) of XYPN Invest, an SEC registered investment adviser (“RIA”), as well as IARs of other unaffiliated RIAs (“iIARs”). iIARs are members of XYPN, but not affiliated with the XYPN Invest RIA. XYPN Invest manages its Model Portfolios on a discretionary basis primarily by allocating assets among various mutual funds and exchange-traded funds (“ETFs”). XYPN Invest may allocate to individual securities in certain circumstances. IARs and iIARs are ultimately responsible for choosing the appropriate Model and overall allocations for their Clients.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